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7" r:id="rId2"/>
    <p:sldId id="298" r:id="rId3"/>
    <p:sldId id="299" r:id="rId4"/>
    <p:sldId id="300" r:id="rId5"/>
    <p:sldId id="301" r:id="rId6"/>
    <p:sldId id="302" r:id="rId7"/>
    <p:sldId id="292" r:id="rId8"/>
  </p:sldIdLst>
  <p:sldSz cx="9144000" cy="5143500" type="screen16x9"/>
  <p:notesSz cx="9947275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52F65C9-8B7D-4ED9-B595-2A62866F9981}">
          <p14:sldIdLst>
            <p14:sldId id="257"/>
            <p14:sldId id="298"/>
            <p14:sldId id="299"/>
            <p14:sldId id="300"/>
            <p14:sldId id="301"/>
            <p14:sldId id="302"/>
            <p14:sldId id="292"/>
          </p14:sldIdLst>
        </p14:section>
        <p14:section name="Раздел без заголовка" id="{1A2815B6-CA91-4067-BF17-FCEE111E6C3C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1" autoAdjust="0"/>
    <p:restoredTop sz="94660"/>
  </p:normalViewPr>
  <p:slideViewPr>
    <p:cSldViewPr>
      <p:cViewPr>
        <p:scale>
          <a:sx n="120" d="100"/>
          <a:sy n="120" d="100"/>
        </p:scale>
        <p:origin x="-366" y="-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4487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B6D84-CBB4-4D92-BEAA-DE7AE2F07D26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4487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34E5B-1136-4C51-9BE4-5EA0D2A20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58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D10-E358-480B-9470-6D4CC5D7B08F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1CD7-5859-44E6-93D2-7559BCDFC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57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D10-E358-480B-9470-6D4CC5D7B08F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1CD7-5859-44E6-93D2-7559BCDFC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08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D10-E358-480B-9470-6D4CC5D7B08F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1CD7-5859-44E6-93D2-7559BCDFC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269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D10-E358-480B-9470-6D4CC5D7B08F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1CD7-5859-44E6-93D2-7559BCDFC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6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D10-E358-480B-9470-6D4CC5D7B08F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1CD7-5859-44E6-93D2-7559BCDFC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8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D10-E358-480B-9470-6D4CC5D7B08F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1CD7-5859-44E6-93D2-7559BCDFC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71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D10-E358-480B-9470-6D4CC5D7B08F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1CD7-5859-44E6-93D2-7559BCDFC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99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D10-E358-480B-9470-6D4CC5D7B08F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1CD7-5859-44E6-93D2-7559BCDFC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0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D10-E358-480B-9470-6D4CC5D7B08F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1CD7-5859-44E6-93D2-7559BCDFC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8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D10-E358-480B-9470-6D4CC5D7B08F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1CD7-5859-44E6-93D2-7559BCDFC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24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D10-E358-480B-9470-6D4CC5D7B08F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1CD7-5859-44E6-93D2-7559BCDFC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54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CAD10-E358-480B-9470-6D4CC5D7B08F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61CD7-5859-44E6-93D2-7559BCDFCC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4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suslugi.ru/600426/l/for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0" y="665163"/>
            <a:ext cx="9144000" cy="0"/>
          </a:xfrm>
          <a:prstGeom prst="line">
            <a:avLst/>
          </a:prstGeom>
          <a:ln w="19050">
            <a:solidFill>
              <a:srgbClr val="0068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7" name="Прямоугольник 9"/>
          <p:cNvSpPr>
            <a:spLocks noChangeArrowheads="1"/>
          </p:cNvSpPr>
          <p:nvPr/>
        </p:nvSpPr>
        <p:spPr bwMode="auto">
          <a:xfrm>
            <a:off x="5181602" y="3487738"/>
            <a:ext cx="37115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8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00014"/>
            <a:ext cx="5318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Box 7"/>
          <p:cNvSpPr txBox="1">
            <a:spLocks noChangeArrowheads="1"/>
          </p:cNvSpPr>
          <p:nvPr/>
        </p:nvSpPr>
        <p:spPr bwMode="auto">
          <a:xfrm>
            <a:off x="993776" y="123826"/>
            <a:ext cx="58104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400" b="1" dirty="0" smtClean="0">
                <a:solidFill>
                  <a:srgbClr val="00517E"/>
                </a:solidFill>
                <a:latin typeface="Calibri" pitchFamily="34" charset="0"/>
              </a:rPr>
              <a:t>КОМИТЕТ ПО ОБРАЗОВАНИЮ И ДЕЛАМ МОЛОДЕЖИ АДМИНИСТРАЦИИ АЛТАЙСКОГО РАЙОНА</a:t>
            </a:r>
            <a:endParaRPr lang="ru-RU" altLang="ru-RU" sz="1400" b="1" dirty="0">
              <a:solidFill>
                <a:srgbClr val="00517E"/>
              </a:solidFill>
              <a:latin typeface="Calibri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12700">
            <a:solidFill>
              <a:srgbClr val="0068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3850" y="915989"/>
            <a:ext cx="8496300" cy="1781175"/>
          </a:xfrm>
          <a:prstGeom prst="rect">
            <a:avLst/>
          </a:prstGeom>
          <a:noFill/>
        </p:spPr>
        <p:txBody>
          <a:bodyPr lIns="36000" rIns="360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00174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2" y="4716463"/>
            <a:ext cx="6156325" cy="0"/>
          </a:xfrm>
          <a:prstGeom prst="line">
            <a:avLst/>
          </a:prstGeom>
          <a:ln w="12700">
            <a:solidFill>
              <a:srgbClr val="0068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3" name="Прямоугольник 13"/>
          <p:cNvSpPr>
            <a:spLocks noChangeArrowheads="1"/>
          </p:cNvSpPr>
          <p:nvPr/>
        </p:nvSpPr>
        <p:spPr bwMode="auto">
          <a:xfrm>
            <a:off x="3455990" y="4741864"/>
            <a:ext cx="22320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2024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4" name="Подзаголовок 2"/>
          <p:cNvSpPr txBox="1">
            <a:spLocks/>
          </p:cNvSpPr>
          <p:nvPr/>
        </p:nvSpPr>
        <p:spPr bwMode="auto">
          <a:xfrm>
            <a:off x="1403648" y="1131590"/>
            <a:ext cx="655320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00025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45745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291465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371850" eaLnBrk="0" fontAlgn="base" hangingPunct="0">
              <a:spcAft>
                <a:spcPct val="0"/>
              </a:spcAft>
              <a:buFont typeface="Arial" charset="0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порядке приема на обучение по образовательным программам начального общего, основного общего и среднего общего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образования в 2024 году </a:t>
            </a:r>
            <a:endPara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Симакова Галина Викторовна, </a:t>
            </a:r>
          </a:p>
          <a:p>
            <a:pPr algn="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начальник отдела по</a:t>
            </a:r>
          </a:p>
          <a:p>
            <a:pPr algn="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общему образованию</a:t>
            </a:r>
          </a:p>
          <a:p>
            <a:pPr algn="ctr" defTabSz="685800" eaLnBrk="1" hangingPunct="1">
              <a:lnSpc>
                <a:spcPct val="80000"/>
              </a:lnSpc>
              <a:spcBef>
                <a:spcPts val="750"/>
              </a:spcBef>
              <a:buFont typeface="Wingdings" pitchFamily="2" charset="2"/>
              <a:buNone/>
            </a:pPr>
            <a:endParaRPr lang="ru-RU" altLang="ru-RU" sz="7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16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00014"/>
            <a:ext cx="9144000" cy="585786"/>
            <a:chOff x="0" y="100014"/>
            <a:chExt cx="9144000" cy="585786"/>
          </a:xfrm>
        </p:grpSpPr>
        <p:pic>
          <p:nvPicPr>
            <p:cNvPr id="5" name="Рисунок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838" y="100014"/>
              <a:ext cx="531812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7"/>
            <p:cNvSpPr txBox="1">
              <a:spLocks noChangeArrowheads="1"/>
            </p:cNvSpPr>
            <p:nvPr/>
          </p:nvSpPr>
          <p:spPr bwMode="auto">
            <a:xfrm>
              <a:off x="993776" y="123826"/>
              <a:ext cx="755521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517E"/>
                  </a:solidFill>
                  <a:latin typeface="Calibri" pitchFamily="34" charset="0"/>
                </a:rPr>
                <a:t>КОМИТЕТ ПО ОБРАЗОВАНИЮ И ДЕЛАМ МОЛОДЕЖИ АДМИНИСТРАЦИИ АЛТАЙСКОГО РАЙОНА</a:t>
              </a:r>
              <a:endParaRPr lang="ru-RU" altLang="ru-RU" sz="1400" b="1" dirty="0">
                <a:solidFill>
                  <a:srgbClr val="00517E"/>
                </a:solidFill>
                <a:latin typeface="Calibri" pitchFamily="34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685800"/>
              <a:ext cx="9144000" cy="0"/>
            </a:xfrm>
            <a:prstGeom prst="line">
              <a:avLst/>
            </a:prstGeom>
            <a:ln w="12700">
              <a:solidFill>
                <a:srgbClr val="0068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utoShape 2" descr="ÐÐ°ÑÑÐ¸Ð½ÐºÐ¸ Ð¿Ð¾ Ð·Ð°Ð¿ÑÐ¾ÑÑ Ð¿ÑÐ´Ð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665163"/>
            <a:ext cx="9144000" cy="0"/>
          </a:xfrm>
          <a:prstGeom prst="line">
            <a:avLst/>
          </a:prstGeom>
          <a:ln w="19050">
            <a:solidFill>
              <a:srgbClr val="0068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114399" y="685800"/>
            <a:ext cx="8915201" cy="433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Приказ Министерства просвещения Российской Федерации от 02.09.2020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№ 458 «Об утверждении Порядка приема на обучение по образовательным программам начального общего, основного общего и среднего общего образования»</a:t>
            </a:r>
          </a:p>
          <a:p>
            <a:endParaRPr lang="ru-RU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Прием на обучение проводится на общедоступной основе, если иное не предусмотрено Федеральным законом от 29.12.2012 № 273-ФЗ «Об образовании в Российской Федерации».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Правила приема в государственные и муниципальные образовательные организации  на обучение по основным общеобразовательным программам должны обеспечивать прием всех граждан, которые имеют право на получение общего образования соответствующего уровня, и проживающих на закрепленной территории.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Закрепление муниципальных образовательных организаций за конкретными территориями муниципального района,  городского округа осуществляется органами местного самоуправления муниципальных районов и городских округов по решению вопросов местного значения в сфере образования.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Правила приема в конкретную общеобразовательную организацию на обучение по общеобразовательным программам в части, не урегулированной законодательством об образовании, устанавливаются общеобразовательной организацией самостоятельно.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Прием на обучение в филиал ОО осуществляется в соответствии с правилами приема на обучение в общеобразовательной организации.</a:t>
            </a:r>
          </a:p>
          <a:p>
            <a:pPr marL="342900" lvl="0" indent="-342900">
              <a:buAutoNum type="arabicPeriod"/>
            </a:pP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AutoNum type="arabicPeriod"/>
            </a:pPr>
            <a:endParaRPr lang="ru-RU" altLang="ru-RU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altLang="ru-RU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alt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02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00014"/>
            <a:ext cx="9144000" cy="585786"/>
            <a:chOff x="0" y="100014"/>
            <a:chExt cx="9144000" cy="585786"/>
          </a:xfrm>
        </p:grpSpPr>
        <p:pic>
          <p:nvPicPr>
            <p:cNvPr id="5" name="Рисунок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838" y="100014"/>
              <a:ext cx="531812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7"/>
            <p:cNvSpPr txBox="1">
              <a:spLocks noChangeArrowheads="1"/>
            </p:cNvSpPr>
            <p:nvPr/>
          </p:nvSpPr>
          <p:spPr bwMode="auto">
            <a:xfrm>
              <a:off x="993776" y="123826"/>
              <a:ext cx="755521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517E"/>
                  </a:solidFill>
                  <a:latin typeface="Calibri" pitchFamily="34" charset="0"/>
                </a:rPr>
                <a:t>КОМИТЕТ ПО ОБРАЗОВАНИЮ И ДЕЛАМ МОЛОДЕЖИ АДМИНИСТРАЦИИ АЛТАЙСКОГО РАЙОНА</a:t>
              </a:r>
              <a:endParaRPr lang="ru-RU" altLang="ru-RU" sz="1400" b="1" dirty="0">
                <a:solidFill>
                  <a:srgbClr val="00517E"/>
                </a:solidFill>
                <a:latin typeface="Calibri" pitchFamily="34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685800"/>
              <a:ext cx="9144000" cy="0"/>
            </a:xfrm>
            <a:prstGeom prst="line">
              <a:avLst/>
            </a:prstGeom>
            <a:ln w="12700">
              <a:solidFill>
                <a:srgbClr val="0068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utoShape 2" descr="ÐÐ°ÑÑÐ¸Ð½ÐºÐ¸ Ð¿Ð¾ Ð·Ð°Ð¿ÑÐ¾ÑÑ Ð¿ÑÐ´Ð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665163"/>
            <a:ext cx="9144000" cy="0"/>
          </a:xfrm>
          <a:prstGeom prst="line">
            <a:avLst/>
          </a:prstGeom>
          <a:ln w="19050">
            <a:solidFill>
              <a:srgbClr val="0068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114399" y="661490"/>
            <a:ext cx="8915201" cy="433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alt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 внеочередном порядке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места в общеобразовательных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организациях предоставляются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Детям прокуроров;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Детям судей;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Детям сотрудников Следственного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комитета;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Детям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военнослужащих и детям граждан, пребывающих в добровольческих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формированиях, погибших при выполнении задач в специальной военной операции.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4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00014"/>
            <a:ext cx="9144000" cy="585786"/>
            <a:chOff x="0" y="100014"/>
            <a:chExt cx="9144000" cy="585786"/>
          </a:xfrm>
        </p:grpSpPr>
        <p:pic>
          <p:nvPicPr>
            <p:cNvPr id="5" name="Рисунок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838" y="100014"/>
              <a:ext cx="531812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7"/>
            <p:cNvSpPr txBox="1">
              <a:spLocks noChangeArrowheads="1"/>
            </p:cNvSpPr>
            <p:nvPr/>
          </p:nvSpPr>
          <p:spPr bwMode="auto">
            <a:xfrm>
              <a:off x="993776" y="123826"/>
              <a:ext cx="755521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517E"/>
                  </a:solidFill>
                  <a:latin typeface="Calibri" pitchFamily="34" charset="0"/>
                </a:rPr>
                <a:t>КОМИТЕТ ПО ОБРАЗОВАНИЮ И ДЕЛАМ МОЛОДЕЖИ АДМИНИСТРАЦИИ АЛТАЙСКОГО РАЙОНА</a:t>
              </a:r>
              <a:endParaRPr lang="ru-RU" altLang="ru-RU" sz="1400" b="1" dirty="0">
                <a:solidFill>
                  <a:srgbClr val="00517E"/>
                </a:solidFill>
                <a:latin typeface="Calibri" pitchFamily="34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685800"/>
              <a:ext cx="9144000" cy="0"/>
            </a:xfrm>
            <a:prstGeom prst="line">
              <a:avLst/>
            </a:prstGeom>
            <a:ln w="12700">
              <a:solidFill>
                <a:srgbClr val="0068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utoShape 2" descr="ÐÐ°ÑÑÐ¸Ð½ÐºÐ¸ Ð¿Ð¾ Ð·Ð°Ð¿ÑÐ¾ÑÑ Ð¿ÑÐ´Ð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665163"/>
            <a:ext cx="9144000" cy="0"/>
          </a:xfrm>
          <a:prstGeom prst="line">
            <a:avLst/>
          </a:prstGeom>
          <a:ln w="19050">
            <a:solidFill>
              <a:srgbClr val="0068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114399" y="685800"/>
            <a:ext cx="8915201" cy="433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alt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первоочередном порядке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предоставляются места в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муниципальных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общеобразовательных организациях: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детям военнослужащих по месту жительства их семей;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детям сотрудника полиции;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детям сотрудника полиции, погибшего (умершего) вследствие увечья или иного повреждения здоровья, полученных в связи с выполнением служебных обязанностей;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детям сотрудника полиции, умершего вследствие заболевания, полученного в период прохождения службы в полиции;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детям гражданина Российской Федерации, уволенного со службы в полиции вследствие увечья или иного повреждения здоровья, полученных в связи с выполнением служебных обязанностей и исключивших возможность дальнейшего прохождения службы в полиции;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детям гражданина Российской Федерации, умершего в течение одного года после увольнения со службы в полиции вследствие увечья или иного повреждения здоровья, полученных в связи с выполнением служебных обязанностей, либо вследствие заболевания, полученного в период прохождения службы в полиции, исключивших возможность дальнейшего прохождения службы в полиции;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детям, находящимся (находившимся) на иждивении сотрудника полиции, гражданина Российской Федерации;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детям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сотрудников органов внутренних дел, не являющихся сотрудниками полиции</a:t>
            </a:r>
            <a:r>
              <a:rPr lang="ru-RU" sz="1200" dirty="0" smtClean="0">
                <a:solidFill>
                  <a:srgbClr val="002060"/>
                </a:solidFill>
              </a:rPr>
              <a:t>;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етям военнослужащих и детям граждан, пребывающих в добровольческих формированиях</a:t>
            </a:r>
            <a:r>
              <a:rPr lang="ru-RU" alt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alt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5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00014"/>
            <a:ext cx="9144000" cy="585786"/>
            <a:chOff x="0" y="100014"/>
            <a:chExt cx="9144000" cy="585786"/>
          </a:xfrm>
        </p:grpSpPr>
        <p:pic>
          <p:nvPicPr>
            <p:cNvPr id="5" name="Рисунок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838" y="100014"/>
              <a:ext cx="531812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7"/>
            <p:cNvSpPr txBox="1">
              <a:spLocks noChangeArrowheads="1"/>
            </p:cNvSpPr>
            <p:nvPr/>
          </p:nvSpPr>
          <p:spPr bwMode="auto">
            <a:xfrm>
              <a:off x="993776" y="123826"/>
              <a:ext cx="755521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517E"/>
                  </a:solidFill>
                  <a:latin typeface="Calibri" pitchFamily="34" charset="0"/>
                </a:rPr>
                <a:t>КОМИТЕТ ПО ОБРАЗОВАНИЮ И ДЕЛАМ МОЛОДЕЖИ АДМИНИСТРАЦИИ АЛТАЙСКОГО РАЙОНА</a:t>
              </a:r>
              <a:endParaRPr lang="ru-RU" altLang="ru-RU" sz="1400" b="1" dirty="0">
                <a:solidFill>
                  <a:srgbClr val="00517E"/>
                </a:solidFill>
                <a:latin typeface="Calibri" pitchFamily="34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685800"/>
              <a:ext cx="9144000" cy="0"/>
            </a:xfrm>
            <a:prstGeom prst="line">
              <a:avLst/>
            </a:prstGeom>
            <a:ln w="12700">
              <a:solidFill>
                <a:srgbClr val="0068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utoShape 2" descr="ÐÐ°ÑÑÐ¸Ð½ÐºÐ¸ Ð¿Ð¾ Ð·Ð°Ð¿ÑÐ¾ÑÑ Ð¿ÑÐ´Ð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665163"/>
            <a:ext cx="9144000" cy="0"/>
          </a:xfrm>
          <a:prstGeom prst="line">
            <a:avLst/>
          </a:prstGeom>
          <a:ln w="19050">
            <a:solidFill>
              <a:srgbClr val="0068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128354" y="648821"/>
            <a:ext cx="8915201" cy="433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8. Проживающие в одной семье и имеющие общее место жительства дети имеют </a:t>
            </a:r>
            <a:r>
              <a:rPr lang="ru-RU" alt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право преимущественного </a:t>
            </a:r>
            <a:r>
              <a:rPr lang="ru-RU" alt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приема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на обучение по образовательным программам начального общего образования в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муниципальные 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образовательные организации, в которых обучаются их братья и сестры.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9. Дети с ограниченными возможностями здоровья на обучение по адаптированной образовательной программе принимаются только с согласия их родителей (законных представителей) и на основании рекомендаций ПМПК.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Прием в общеобразовательную организацию осуществляется в течение всего учебного года при наличии свободных мест.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11. В приеме в муниципальную образовательную организацию может быть  отказано только по причине отсутствия свободных мест.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12. Организация индивидуального отбора при приеме </a:t>
            </a:r>
            <a:r>
              <a:rPr lang="ru-RU" altLang="ru-RU" sz="1400" smtClean="0">
                <a:latin typeface="Times New Roman" pitchFamily="18" charset="0"/>
                <a:cs typeface="Times New Roman" pitchFamily="18" charset="0"/>
              </a:rPr>
              <a:t>в муниципальные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ОО для получения основного общего и среднего общего образования с углубленным изучением отдельных предметов или для профильного обучения допускается в случаях и порядке, которые предусмотрены законодательство субъекта Российской Федерации.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13. Получение начального общего образования начинается по достижении детьми возраста шести лет и шести месяцев при отсутствии противопоказаний по состоянию здоровья, но не позже достижения ими возраста восьми лет.</a:t>
            </a:r>
          </a:p>
          <a:p>
            <a:pPr eaLnBrk="1" hangingPunct="1">
              <a:lnSpc>
                <a:spcPct val="90000"/>
              </a:lnSpc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8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00014"/>
            <a:ext cx="9144000" cy="585786"/>
            <a:chOff x="0" y="100014"/>
            <a:chExt cx="9144000" cy="585786"/>
          </a:xfrm>
        </p:grpSpPr>
        <p:pic>
          <p:nvPicPr>
            <p:cNvPr id="5" name="Рисунок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838" y="100014"/>
              <a:ext cx="531812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7"/>
            <p:cNvSpPr txBox="1">
              <a:spLocks noChangeArrowheads="1"/>
            </p:cNvSpPr>
            <p:nvPr/>
          </p:nvSpPr>
          <p:spPr bwMode="auto">
            <a:xfrm>
              <a:off x="993776" y="123826"/>
              <a:ext cx="755521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517E"/>
                  </a:solidFill>
                  <a:latin typeface="Calibri" pitchFamily="34" charset="0"/>
                </a:rPr>
                <a:t>КОМИТЕТ ПО ОБРАЗОВАНИЮ И ДЕЛАМ МОЛОДЕЖИ АДМИНИСТРАЦИИ АЛТАЙСКОГО РАЙОНА</a:t>
              </a:r>
              <a:endParaRPr lang="ru-RU" altLang="ru-RU" sz="1400" b="1" dirty="0">
                <a:solidFill>
                  <a:srgbClr val="00517E"/>
                </a:solidFill>
                <a:latin typeface="Calibri" pitchFamily="34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685800"/>
              <a:ext cx="9144000" cy="0"/>
            </a:xfrm>
            <a:prstGeom prst="line">
              <a:avLst/>
            </a:prstGeom>
            <a:ln w="12700">
              <a:solidFill>
                <a:srgbClr val="0068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utoShape 2" descr="ÐÐ°ÑÑÐ¸Ð½ÐºÐ¸ Ð¿Ð¾ Ð·Ð°Ð¿ÑÐ¾ÑÑ Ð¿ÑÐ´Ð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665163"/>
            <a:ext cx="9144000" cy="0"/>
          </a:xfrm>
          <a:prstGeom prst="line">
            <a:avLst/>
          </a:prstGeom>
          <a:ln w="19050">
            <a:solidFill>
              <a:srgbClr val="0068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128354" y="648821"/>
            <a:ext cx="8915201" cy="433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sz="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14. Прием заявлений в первый класс для детей, проживающих на закрепленной территории, начинается </a:t>
            </a:r>
            <a:r>
              <a:rPr lang="ru-RU" alt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апреля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и завершается </a:t>
            </a:r>
            <a:r>
              <a:rPr lang="ru-RU" alt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 июня. В течение 3 рабочих дней после завершения приема заявлений руководитель ОО издает распорядительный акт о зачислении в первый класс.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Для детей, не проживающих на закрепленной территории, прием заявлений начинается </a:t>
            </a:r>
            <a:r>
              <a:rPr lang="ru-RU" alt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июля 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до момента заполнения свободных мест, но не позднее 5 сентября.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15. Заявление  о приеме и документы для приема на обучение могут быть поданы: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Лично в общеобразовательную организацию;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Через операторов почтовой связи общего пользования заказным письмом с уведомлением;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С использованием сервисов региональных порталов государственных и муниципальных услуг.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16. Факт приема заявления регистрируется в журнале приема заявлений  о приеме на обучение в общеобразовательную организацию.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0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00014"/>
            <a:ext cx="9144000" cy="585786"/>
            <a:chOff x="0" y="100014"/>
            <a:chExt cx="9144000" cy="585786"/>
          </a:xfrm>
        </p:grpSpPr>
        <p:pic>
          <p:nvPicPr>
            <p:cNvPr id="5" name="Рисунок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838" y="100014"/>
              <a:ext cx="531812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7"/>
            <p:cNvSpPr txBox="1">
              <a:spLocks noChangeArrowheads="1"/>
            </p:cNvSpPr>
            <p:nvPr/>
          </p:nvSpPr>
          <p:spPr bwMode="auto">
            <a:xfrm>
              <a:off x="993776" y="123826"/>
              <a:ext cx="755521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517E"/>
                  </a:solidFill>
                  <a:latin typeface="Calibri" pitchFamily="34" charset="0"/>
                </a:rPr>
                <a:t>КОМИТЕТ ПО ОБРАЗОВАНИЮ И ДЕЛАМ МОЛОДЕЖИ АДМИНИСТРАЦИИ АЛТАЙСКОГО РАЙОНА</a:t>
              </a:r>
              <a:endParaRPr lang="ru-RU" altLang="ru-RU" sz="1400" b="1" dirty="0">
                <a:solidFill>
                  <a:srgbClr val="00517E"/>
                </a:solidFill>
                <a:latin typeface="Calibri" pitchFamily="34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685800"/>
              <a:ext cx="9144000" cy="0"/>
            </a:xfrm>
            <a:prstGeom prst="line">
              <a:avLst/>
            </a:prstGeom>
            <a:ln w="12700">
              <a:solidFill>
                <a:srgbClr val="0068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utoShape 2" descr="ÐÐ°ÑÑÐ¸Ð½ÐºÐ¸ Ð¿Ð¾ Ð·Ð°Ð¿ÑÐ¾ÑÑ Ð¿ÑÐ´Ð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665163"/>
            <a:ext cx="9144000" cy="0"/>
          </a:xfrm>
          <a:prstGeom prst="line">
            <a:avLst/>
          </a:prstGeom>
          <a:ln w="19050">
            <a:solidFill>
              <a:srgbClr val="0068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114399" y="685800"/>
            <a:ext cx="8915201" cy="433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7540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754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1600" b="1" dirty="0" smtClean="0">
                <a:solidFill>
                  <a:srgbClr val="002060"/>
                </a:solidFill>
              </a:rPr>
              <a:t>ОО </a:t>
            </a:r>
            <a:r>
              <a:rPr lang="ru-RU" sz="1600" b="1" dirty="0">
                <a:solidFill>
                  <a:srgbClr val="002060"/>
                </a:solidFill>
              </a:rPr>
              <a:t>необходимо</a:t>
            </a:r>
            <a:r>
              <a:rPr lang="ru-RU" sz="1600" b="1" dirty="0" smtClean="0">
                <a:solidFill>
                  <a:srgbClr val="002060"/>
                </a:solidFill>
              </a:rPr>
              <a:t>:</a:t>
            </a:r>
            <a:endParaRPr lang="ru-RU" sz="800" i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 Внести необходимые изменения в Правила приема на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обучение по образовательным программам начального общего, основного общего и среднего общего образования.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 2. Разместить на официальном сайте  и своем информационном стенде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информацию о количестве мест в первых классах.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Разместить на официальном сайте  и своем информационном стенде информацию 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наличии свободных мест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первых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классах для приема детей, не проживающих на закрепленной территории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4. Информировать родителей (законных представителей) о возможности подачи заявлений на зачисление в первый класс в электронной форме через ЕПГУ(</a:t>
            </a:r>
            <a:r>
              <a:rPr lang="en-US" sz="1400" u="sng" dirty="0">
                <a:solidFill>
                  <a:prstClr val="black"/>
                </a:solidFill>
                <a:latin typeface="Calibri"/>
                <a:cs typeface="+mn-cs"/>
                <a:hlinkClick r:id="rId3"/>
              </a:rPr>
              <a:t>https</a:t>
            </a:r>
            <a:r>
              <a:rPr lang="ru-RU" sz="1400" u="sng" dirty="0">
                <a:solidFill>
                  <a:prstClr val="black"/>
                </a:solidFill>
                <a:latin typeface="Calibri"/>
                <a:cs typeface="+mn-cs"/>
                <a:hlinkClick r:id="rId3"/>
              </a:rPr>
              <a:t>://</a:t>
            </a:r>
            <a:r>
              <a:rPr lang="en-US" sz="1400" u="sng" dirty="0">
                <a:solidFill>
                  <a:prstClr val="black"/>
                </a:solidFill>
                <a:latin typeface="Calibri"/>
                <a:cs typeface="+mn-cs"/>
                <a:hlinkClick r:id="rId3"/>
              </a:rPr>
              <a:t>www</a:t>
            </a:r>
            <a:r>
              <a:rPr lang="ru-RU" sz="1400" u="sng" dirty="0">
                <a:solidFill>
                  <a:prstClr val="black"/>
                </a:solidFill>
                <a:latin typeface="Calibri"/>
                <a:cs typeface="+mn-cs"/>
                <a:hlinkClick r:id="rId3"/>
              </a:rPr>
              <a:t>.</a:t>
            </a:r>
            <a:r>
              <a:rPr lang="en-US" sz="1400" u="sng" dirty="0" err="1">
                <a:solidFill>
                  <a:prstClr val="black"/>
                </a:solidFill>
                <a:latin typeface="Calibri"/>
                <a:cs typeface="+mn-cs"/>
                <a:hlinkClick r:id="rId3"/>
              </a:rPr>
              <a:t>gosuslugi</a:t>
            </a:r>
            <a:r>
              <a:rPr lang="ru-RU" sz="1400" u="sng" dirty="0">
                <a:solidFill>
                  <a:prstClr val="black"/>
                </a:solidFill>
                <a:latin typeface="Calibri"/>
                <a:cs typeface="+mn-cs"/>
                <a:hlinkClick r:id="rId3"/>
              </a:rPr>
              <a:t>.</a:t>
            </a:r>
            <a:r>
              <a:rPr lang="en-US" sz="1400" u="sng" dirty="0" err="1">
                <a:solidFill>
                  <a:prstClr val="black"/>
                </a:solidFill>
                <a:latin typeface="Calibri"/>
                <a:cs typeface="+mn-cs"/>
                <a:hlinkClick r:id="rId3"/>
              </a:rPr>
              <a:t>ru</a:t>
            </a:r>
            <a:r>
              <a:rPr lang="ru-RU" sz="1400" u="sng" dirty="0">
                <a:solidFill>
                  <a:prstClr val="black"/>
                </a:solidFill>
                <a:latin typeface="Calibri"/>
                <a:cs typeface="+mn-cs"/>
                <a:hlinkClick r:id="rId3"/>
              </a:rPr>
              <a:t>/600426/</a:t>
            </a:r>
            <a:r>
              <a:rPr lang="en-US" sz="1400" u="sng" dirty="0">
                <a:solidFill>
                  <a:prstClr val="black"/>
                </a:solidFill>
                <a:latin typeface="Calibri"/>
                <a:cs typeface="+mn-cs"/>
                <a:hlinkClick r:id="rId3"/>
              </a:rPr>
              <a:t>l</a:t>
            </a:r>
            <a:r>
              <a:rPr lang="ru-RU" sz="1400" u="sng" dirty="0">
                <a:solidFill>
                  <a:prstClr val="black"/>
                </a:solidFill>
                <a:latin typeface="Calibri"/>
                <a:cs typeface="+mn-cs"/>
                <a:hlinkClick r:id="rId3"/>
              </a:rPr>
              <a:t>/</a:t>
            </a:r>
            <a:r>
              <a:rPr lang="en-US" sz="1400" u="sng" dirty="0" smtClean="0">
                <a:solidFill>
                  <a:prstClr val="black"/>
                </a:solidFill>
                <a:latin typeface="Calibri"/>
                <a:cs typeface="+mn-cs"/>
                <a:hlinkClick r:id="rId3"/>
              </a:rPr>
              <a:t>form</a:t>
            </a:r>
            <a:r>
              <a:rPr lang="ru-RU" sz="1400" u="sng" dirty="0" smtClean="0">
                <a:solidFill>
                  <a:prstClr val="black"/>
                </a:solidFill>
                <a:latin typeface="Calibri"/>
                <a:cs typeface="+mn-cs"/>
              </a:rPr>
              <a:t>)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, а также Портал образовательных услуг Алтайского края.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alt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68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824</Words>
  <Application>Microsoft Office PowerPoint</Application>
  <PresentationFormat>Экран (16:9)</PresentationFormat>
  <Paragraphs>68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Павловна Горн</dc:creator>
  <cp:lastModifiedBy>User UFK</cp:lastModifiedBy>
  <cp:revision>149</cp:revision>
  <cp:lastPrinted>2019-12-11T07:53:29Z</cp:lastPrinted>
  <dcterms:created xsi:type="dcterms:W3CDTF">2019-08-22T02:34:08Z</dcterms:created>
  <dcterms:modified xsi:type="dcterms:W3CDTF">2024-03-18T03:15:18Z</dcterms:modified>
</cp:coreProperties>
</file>